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5"/>
  </p:notesMasterIdLst>
  <p:sldIdLst>
    <p:sldId id="260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25682-A2A6-4303-AB87-05149A6574A5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2A355-91A1-4F95-9F84-1C521B9FA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190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D2A355-91A1-4F95-9F84-1C521B9FA6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959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93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5/2/2013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228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5/2/2013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373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3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6" name="Group 4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" name="Line 56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76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65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63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64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6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75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7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69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201" name="Rectangle 5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69" name="Rectangle 7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" name="Rectangle 7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" name="Rectangle 7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F47B25E-347D-4E65-A564-48841142C2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87798"/>
      </p:ext>
    </p:extLst>
  </p:cSld>
  <p:clrMapOvr>
    <a:masterClrMapping/>
  </p:clrMapOvr>
  <p:transition spd="med">
    <p:blinds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13964-AB0D-4D3D-AF34-A8E8472C3F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86787"/>
      </p:ext>
    </p:extLst>
  </p:cSld>
  <p:clrMapOvr>
    <a:masterClrMapping/>
  </p:clrMapOvr>
  <p:transition spd="med">
    <p:blinds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8CBE9-A8D1-4A2A-8D03-E41F27F37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03777"/>
      </p:ext>
    </p:extLst>
  </p:cSld>
  <p:clrMapOvr>
    <a:masterClrMapping/>
  </p:clrMapOvr>
  <p:transition spd="med">
    <p:blinds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C060A-B1AB-4D9B-B614-40648A6BF1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698362"/>
      </p:ext>
    </p:extLst>
  </p:cSld>
  <p:clrMapOvr>
    <a:masterClrMapping/>
  </p:clrMapOvr>
  <p:transition spd="med">
    <p:blinds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8D516-930D-4D44-8E71-27B010F8D7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432185"/>
      </p:ext>
    </p:extLst>
  </p:cSld>
  <p:clrMapOvr>
    <a:masterClrMapping/>
  </p:clrMapOvr>
  <p:transition spd="med">
    <p:blinds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75DFB-7733-4BF6-896C-11BB22FFF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5683"/>
      </p:ext>
    </p:extLst>
  </p:cSld>
  <p:clrMapOvr>
    <a:masterClrMapping/>
  </p:clrMapOvr>
  <p:transition spd="med">
    <p:blinds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0B19F-70F3-4480-90D8-2CA5A0DE4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32363"/>
      </p:ext>
    </p:extLst>
  </p:cSld>
  <p:clrMapOvr>
    <a:masterClrMapping/>
  </p:clrMapOvr>
  <p:transition spd="med">
    <p:blinds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A1789-CE36-4934-BE6E-956EEF728C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338596"/>
      </p:ext>
    </p:extLst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5/2/2013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0841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99C47-53CB-4F43-A542-808B678BC1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01767"/>
      </p:ext>
    </p:extLst>
  </p:cSld>
  <p:clrMapOvr>
    <a:masterClrMapping/>
  </p:clrMapOvr>
  <p:transition spd="med">
    <p:blinds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F9842-F1A3-4FAD-9965-0688756A7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91916"/>
      </p:ext>
    </p:extLst>
  </p:cSld>
  <p:clrMapOvr>
    <a:masterClrMapping/>
  </p:clrMapOvr>
  <p:transition spd="med">
    <p:blinds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7DB2D-13FA-426D-A291-1DAB8C16E1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430919"/>
      </p:ext>
    </p:extLst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5/2/2013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2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5/2/2013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598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5/2/2013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619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5/2/2013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73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5/2/2013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662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5/2/2013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710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5/2/2013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531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1034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B3C73FB5-2BE0-4018-AAA2-DDB528D46304}" type="datetimeFigureOut">
              <a:rPr lang="en-US" smtClean="0"/>
              <a:t>5/2/2013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500">
          <a:solidFill>
            <a:schemeClr val="tx2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2200">
          <a:solidFill>
            <a:schemeClr val="tx2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2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056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2063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2094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5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6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7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8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9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0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1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2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3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4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5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6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7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8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9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0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1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2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3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4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5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64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2065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6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7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8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9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0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1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2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3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4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5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6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7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8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9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0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1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2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3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4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5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6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7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8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9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0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1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2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3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057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9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2060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1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2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051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92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3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4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B00393A-DC75-4A82-BC0B-3B2BB7AEA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blinds dir="vert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81000"/>
            <a:ext cx="7924800" cy="1295400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Me </a:t>
            </a:r>
            <a:r>
              <a:rPr lang="en-US" dirty="0" err="1" smtClean="0">
                <a:solidFill>
                  <a:srgbClr val="FFC000"/>
                </a:solidFill>
              </a:rPr>
              <a:t>llamo</a:t>
            </a:r>
            <a:r>
              <a:rPr lang="en-US" dirty="0" smtClean="0">
                <a:solidFill>
                  <a:srgbClr val="FFC000"/>
                </a:solidFill>
              </a:rPr>
              <a:t>  ________ </a:t>
            </a:r>
            <a:r>
              <a:rPr lang="en-US" dirty="0" err="1" smtClean="0">
                <a:solidFill>
                  <a:srgbClr val="FFC000"/>
                </a:solidFill>
              </a:rPr>
              <a:t>clase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8 </a:t>
            </a:r>
            <a:r>
              <a:rPr lang="en-US" dirty="0" err="1" smtClean="0">
                <a:solidFill>
                  <a:srgbClr val="FFC000"/>
                </a:solidFill>
              </a:rPr>
              <a:t>im</a:t>
            </a:r>
            <a:r>
              <a:rPr lang="en-US" dirty="0" smtClean="0">
                <a:solidFill>
                  <a:srgbClr val="FFC000"/>
                </a:solidFill>
              </a:rPr>
              <a:t/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dirty="0" smtClean="0">
                <a:solidFill>
                  <a:srgbClr val="FFC000"/>
                </a:solidFill>
              </a:rPr>
              <a:t>La </a:t>
            </a:r>
            <a:r>
              <a:rPr lang="en-US" dirty="0" err="1" smtClean="0">
                <a:solidFill>
                  <a:srgbClr val="FFC000"/>
                </a:solidFill>
              </a:rPr>
              <a:t>fecha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err="1" smtClean="0">
                <a:solidFill>
                  <a:srgbClr val="FFC000"/>
                </a:solidFill>
              </a:rPr>
              <a:t>es</a:t>
            </a:r>
            <a:r>
              <a:rPr lang="en-US" dirty="0" smtClean="0">
                <a:solidFill>
                  <a:srgbClr val="FFC000"/>
                </a:solidFill>
              </a:rPr>
              <a:t> el </a:t>
            </a:r>
            <a:r>
              <a:rPr lang="en-US" dirty="0" smtClean="0">
                <a:solidFill>
                  <a:srgbClr val="FFC000"/>
                </a:solidFill>
              </a:rPr>
              <a:t>30 de </a:t>
            </a:r>
            <a:r>
              <a:rPr lang="en-US" dirty="0" err="1" smtClean="0">
                <a:solidFill>
                  <a:srgbClr val="FFC000"/>
                </a:solidFill>
              </a:rPr>
              <a:t>abril</a:t>
            </a:r>
            <a:r>
              <a:rPr lang="en-US" dirty="0" smtClean="0">
                <a:solidFill>
                  <a:srgbClr val="FFC000"/>
                </a:solidFill>
              </a:rPr>
              <a:t> del 2013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839200" cy="4876800"/>
          </a:xfrm>
          <a:solidFill>
            <a:schemeClr val="accent3"/>
          </a:solidFill>
        </p:spPr>
        <p:txBody>
          <a:bodyPr/>
          <a:lstStyle/>
          <a:p>
            <a:pPr marL="0" indent="0">
              <a:buNone/>
            </a:pPr>
            <a:r>
              <a:rPr lang="es-ES_tradnl" sz="2600" dirty="0" err="1" smtClean="0">
                <a:solidFill>
                  <a:srgbClr val="FF0000"/>
                </a:solidFill>
              </a:rPr>
              <a:t>Proposito</a:t>
            </a:r>
            <a:r>
              <a:rPr lang="es-ES_tradnl" sz="2600" dirty="0" smtClean="0">
                <a:solidFill>
                  <a:srgbClr val="FF0000"/>
                </a:solidFill>
              </a:rPr>
              <a:t> # </a:t>
            </a:r>
            <a:r>
              <a:rPr lang="es-ES_tradnl" sz="2600" dirty="0" smtClean="0">
                <a:solidFill>
                  <a:srgbClr val="FF0000"/>
                </a:solidFill>
              </a:rPr>
              <a:t>47: </a:t>
            </a:r>
            <a:r>
              <a:rPr lang="es-ES_tradnl" sz="2600" dirty="0" smtClean="0">
                <a:solidFill>
                  <a:schemeClr val="tx1"/>
                </a:solidFill>
              </a:rPr>
              <a:t>¿Como repasamos para la prueba del viernes?</a:t>
            </a:r>
          </a:p>
          <a:p>
            <a:pPr marL="0" indent="0">
              <a:buNone/>
            </a:pPr>
            <a:r>
              <a:rPr lang="es-ES_tradnl" sz="2600" dirty="0" smtClean="0">
                <a:solidFill>
                  <a:srgbClr val="FF0000"/>
                </a:solidFill>
              </a:rPr>
              <a:t>Actividad Inicial: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s-ES_tradnl" sz="2600" dirty="0" smtClean="0">
                <a:solidFill>
                  <a:schemeClr val="tx1"/>
                </a:solidFill>
              </a:rPr>
              <a:t>Complete </a:t>
            </a:r>
            <a:r>
              <a:rPr lang="es-ES_tradnl" sz="2600" dirty="0" err="1" smtClean="0">
                <a:solidFill>
                  <a:schemeClr val="tx1"/>
                </a:solidFill>
              </a:rPr>
              <a:t>with</a:t>
            </a:r>
            <a:r>
              <a:rPr lang="es-ES_tradnl" sz="2600" dirty="0" smtClean="0">
                <a:solidFill>
                  <a:schemeClr val="tx1"/>
                </a:solidFill>
              </a:rPr>
              <a:t> Saber o Conocer, </a:t>
            </a:r>
            <a:r>
              <a:rPr lang="es-ES_tradnl" sz="2600" dirty="0" err="1" smtClean="0">
                <a:solidFill>
                  <a:schemeClr val="tx1"/>
                </a:solidFill>
              </a:rPr>
              <a:t>add</a:t>
            </a:r>
            <a:r>
              <a:rPr lang="es-ES_tradnl" sz="2600" dirty="0" smtClean="0">
                <a:solidFill>
                  <a:schemeClr val="tx1"/>
                </a:solidFill>
              </a:rPr>
              <a:t> </a:t>
            </a:r>
            <a:r>
              <a:rPr lang="es-ES_tradnl" sz="2600" dirty="0" err="1" smtClean="0">
                <a:solidFill>
                  <a:schemeClr val="tx1"/>
                </a:solidFill>
              </a:rPr>
              <a:t>the</a:t>
            </a:r>
            <a:r>
              <a:rPr lang="es-ES_tradnl" sz="2600" dirty="0" smtClean="0">
                <a:solidFill>
                  <a:schemeClr val="tx1"/>
                </a:solidFill>
              </a:rPr>
              <a:t> personal ‘a’ </a:t>
            </a:r>
            <a:r>
              <a:rPr lang="es-ES_tradnl" sz="2600" dirty="0" err="1" smtClean="0">
                <a:solidFill>
                  <a:schemeClr val="tx1"/>
                </a:solidFill>
              </a:rPr>
              <a:t>if</a:t>
            </a:r>
            <a:r>
              <a:rPr lang="es-ES_tradnl" sz="2600" dirty="0" smtClean="0">
                <a:solidFill>
                  <a:schemeClr val="tx1"/>
                </a:solidFill>
              </a:rPr>
              <a:t> </a:t>
            </a:r>
            <a:r>
              <a:rPr lang="es-ES_tradnl" sz="2600" dirty="0" err="1" smtClean="0">
                <a:solidFill>
                  <a:schemeClr val="tx1"/>
                </a:solidFill>
              </a:rPr>
              <a:t>necessary</a:t>
            </a:r>
            <a:r>
              <a:rPr lang="es-ES_tradnl" sz="2600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600" dirty="0" smtClean="0">
                <a:solidFill>
                  <a:schemeClr val="tx1"/>
                </a:solidFill>
              </a:rPr>
              <a:t>Christian ___________ Catherine.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600" dirty="0" err="1" smtClean="0">
                <a:solidFill>
                  <a:schemeClr val="tx1"/>
                </a:solidFill>
              </a:rPr>
              <a:t>Fisitov</a:t>
            </a:r>
            <a:r>
              <a:rPr lang="es-ES_tradnl" sz="2600" dirty="0" smtClean="0">
                <a:solidFill>
                  <a:schemeClr val="tx1"/>
                </a:solidFill>
              </a:rPr>
              <a:t> y Juan ___________ jugar video juegos.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600" dirty="0" smtClean="0">
                <a:solidFill>
                  <a:schemeClr val="tx1"/>
                </a:solidFill>
              </a:rPr>
              <a:t>Jessica,  ¿__________(tú) muchos países?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600" dirty="0" smtClean="0">
                <a:solidFill>
                  <a:schemeClr val="tx1"/>
                </a:solidFill>
              </a:rPr>
              <a:t>Yo _________ que Luis y Rodrigo hablan mucho.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600" dirty="0" err="1" smtClean="0">
                <a:solidFill>
                  <a:schemeClr val="tx1"/>
                </a:solidFill>
              </a:rPr>
              <a:t>Brianna</a:t>
            </a:r>
            <a:r>
              <a:rPr lang="es-ES_tradnl" sz="2600" dirty="0" smtClean="0">
                <a:solidFill>
                  <a:schemeClr val="tx1"/>
                </a:solidFill>
              </a:rPr>
              <a:t>  y Powell ____________ Leslie y </a:t>
            </a:r>
            <a:r>
              <a:rPr lang="es-ES_tradnl" sz="2600" dirty="0" err="1" smtClean="0">
                <a:solidFill>
                  <a:schemeClr val="tx1"/>
                </a:solidFill>
              </a:rPr>
              <a:t>Nusrat</a:t>
            </a:r>
            <a:r>
              <a:rPr lang="es-ES_tradnl" sz="2600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600" dirty="0" smtClean="0">
                <a:solidFill>
                  <a:schemeClr val="tx1"/>
                </a:solidFill>
              </a:rPr>
              <a:t>Los estudiantes y yo ______________ Antonio.</a:t>
            </a:r>
          </a:p>
        </p:txBody>
      </p:sp>
    </p:spTree>
    <p:extLst>
      <p:ext uri="{BB962C8B-B14F-4D97-AF65-F5344CB8AC3E}">
        <p14:creationId xmlns:p14="http://schemas.microsoft.com/office/powerpoint/2010/main" val="258715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772400" cy="1143000"/>
          </a:xfrm>
        </p:spPr>
        <p:txBody>
          <a:bodyPr/>
          <a:lstStyle/>
          <a:p>
            <a:pPr algn="ctr" eaLnBrk="1" hangingPunct="1"/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47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33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eaLnBrk="1" hangingPunct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309</a:t>
            </a:r>
          </a:p>
          <a:p>
            <a:pPr eaLnBrk="1" hangingPunct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10</a:t>
            </a:r>
            <a:r>
              <a:rPr lang="en-US" dirty="0" smtClean="0"/>
              <a:t> p. 310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Quiz 3/4 on FRIDAY!</a:t>
            </a:r>
          </a:p>
          <a:p>
            <a:pPr lvl="1" eaLnBrk="1" hangingPunct="1"/>
            <a:r>
              <a:rPr lang="en-US" dirty="0" err="1" smtClean="0"/>
              <a:t>Numeros</a:t>
            </a:r>
            <a:endParaRPr lang="en-US" dirty="0" smtClean="0"/>
          </a:p>
          <a:p>
            <a:pPr lvl="1" eaLnBrk="1" hangingPunct="1"/>
            <a:r>
              <a:rPr lang="en-US" dirty="0" smtClean="0"/>
              <a:t>Saber/ </a:t>
            </a:r>
            <a:r>
              <a:rPr lang="en-US" dirty="0" err="1" smtClean="0"/>
              <a:t>Conocer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8621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 lines">
  <a:themeElements>
    <a:clrScheme name="Cascade 9">
      <a:dk1>
        <a:srgbClr val="000000"/>
      </a:dk1>
      <a:lt1>
        <a:srgbClr val="FFFFFF"/>
      </a:lt1>
      <a:dk2>
        <a:srgbClr val="1C1C34"/>
      </a:dk2>
      <a:lt2>
        <a:srgbClr val="000066"/>
      </a:lt2>
      <a:accent1>
        <a:srgbClr val="DDDDDD"/>
      </a:accent1>
      <a:accent2>
        <a:srgbClr val="6699CC"/>
      </a:accent2>
      <a:accent3>
        <a:srgbClr val="FFFFFF"/>
      </a:accent3>
      <a:accent4>
        <a:srgbClr val="000000"/>
      </a:accent4>
      <a:accent5>
        <a:srgbClr val="EBEBEB"/>
      </a:accent5>
      <a:accent6>
        <a:srgbClr val="5C8AB9"/>
      </a:accent6>
      <a:hlink>
        <a:srgbClr val="005A58"/>
      </a:hlink>
      <a:folHlink>
        <a:srgbClr val="808000"/>
      </a:folHlink>
    </a:clrScheme>
    <a:fontScheme name="Cascad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scade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cade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raph paper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 lines</Template>
  <TotalTime>1271</TotalTime>
  <Words>110</Words>
  <Application>Microsoft Office PowerPoint</Application>
  <PresentationFormat>On-screen Show (4:3)</PresentationFormat>
  <Paragraphs>18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drop lines</vt:lpstr>
      <vt:lpstr>graph paper</vt:lpstr>
      <vt:lpstr>Me llamo  ________ clase 8 im La fecha es el 30 de abril del 2013</vt:lpstr>
      <vt:lpstr>Tarea # 47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Repaso de la Tarea 37</dc:title>
  <dc:creator>Helen Zumaeta</dc:creator>
  <cp:lastModifiedBy>Helen Zumaeta</cp:lastModifiedBy>
  <cp:revision>11</cp:revision>
  <dcterms:created xsi:type="dcterms:W3CDTF">2013-04-16T17:38:55Z</dcterms:created>
  <dcterms:modified xsi:type="dcterms:W3CDTF">2013-05-02T18:27:56Z</dcterms:modified>
</cp:coreProperties>
</file>